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Light"/>
      <p:regular r:id="rId32"/>
      <p:bold r:id="rId33"/>
      <p:italic r:id="rId34"/>
      <p:boldItalic r:id="rId35"/>
    </p:embeddedFont>
    <p:embeddedFont>
      <p:font typeface="Arial Black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74">
          <p15:clr>
            <a:srgbClr val="747775"/>
          </p15:clr>
        </p15:guide>
        <p15:guide id="2" orient="horz" pos="2442">
          <p15:clr>
            <a:srgbClr val="747775"/>
          </p15:clr>
        </p15:guide>
      </p15:sldGuideLst>
    </p:ext>
    <p:ext uri="GoogleSlidesCustomDataVersion2">
      <go:slidesCustomData xmlns:go="http://customooxmlschemas.google.com/" r:id="rId37" roundtripDataSignature="AMtx7mi/iRnBFncGyn3T563crB6n7CjG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74"/>
        <p:guide pos="24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Light-bold.fntdata"/><Relationship Id="rId10" Type="http://schemas.openxmlformats.org/officeDocument/2006/relationships/slide" Target="slides/slide5.xml"/><Relationship Id="rId32" Type="http://schemas.openxmlformats.org/officeDocument/2006/relationships/font" Target="fonts/RobotoLight-regular.fntdata"/><Relationship Id="rId13" Type="http://schemas.openxmlformats.org/officeDocument/2006/relationships/slide" Target="slides/slide8.xml"/><Relationship Id="rId35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italic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ArialBlac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3390/s23052381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5a558e0c7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75a558e0c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 Random Forest: It builds decision trees on different samples and takes their majority vote for classification.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Grid search systematically tries out different combinations of hyperparameters to find the best setup for optimal model performance, such as number of trees, maximum depth, number of features, etc. → Can be computationally expensive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Interpretation of precision, recall, f1-score, support (n)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Precision: Percentage of correct positive predictions relative to total positive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Recall: Percentage of correct positive predictions relative to total actual positives.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3. F1 Score: A weighted harmonic mean of precision and recall. The closer to 1, the better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	F1 Score: 2 * (Precision * Recall) / (Precision + Recall)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neighbor: Requires labeled data to make predictions (supervised learning). It uses the labels of the nearest data points to determine the label of a new data point for classification.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weights parameter can have two common values: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uniform (default): Every one of the k neighbors has an equal vote in determining the class of the test point, irrespective of their distance from the test point.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distance: Neighbors closer to the test point will have a bigger influence on the decision than those farther away.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5a558e0c7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75a558e0c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neighbor: Requires labeled data to make predictions (supervised learning). It uses the labels of the nearest data points to determine the label of a new data point for classification.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weights parameter can have two common values: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uniform (default): Every one of the k neighbors has an equal vote in determining the class of the test point, irrespective of their distance from the test point.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distance: Neighbors closer to the test point will have a bigger influence on the decision than those farther away.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59192f81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759192f81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neighbor: Requires labeled data to make predictions (supervised learning). It uses the labels of the nearest data points to determine the label of a new data point for classification.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weights parameter can have two common values: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uniform (default): Every one of the k neighbors has an equal vote in determining the class of the test point, irrespective of their distance from the test point.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distance: Neighbors closer to the test point will have a bigger influence on the decision than those farther away.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5a558e0c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75a558e0c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5a558e0c7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75a558e0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5a558e0c7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75a558e0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5a558e0c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75a558e0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Bam: Given our combination of models, the ensemble multi-model framework doesn’t apply well because the result is biased towards the better performing model → 1) adding more parameters with the better performing one provides a better result than combining models 2) expanding the scope of the model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59192f81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2759192f8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Pat: </a:t>
            </a:r>
            <a:r>
              <a:rPr lang="en"/>
              <a:t>Pawłowski M, Wróblewska A, Sysko-Romańczuk S. Effective Techniques for Multimodal Data Fusion: A Comparative Analysis. Sensors. 2023; 23(5):2381.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https://doi.org/10.3390/s23052381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Late fusion—all the modalities are learned independently and are combined right before the model makes a decision. </a:t>
            </a:r>
            <a:br>
              <a:rPr lang="en"/>
            </a:br>
            <a:r>
              <a:rPr lang="en"/>
              <a:t>Early fusion—combines all modalities and then learns the model.</a:t>
            </a:r>
            <a:br>
              <a:rPr lang="en"/>
            </a:br>
            <a:r>
              <a:rPr lang="en"/>
              <a:t>The choice of data fusion technique is crucial for maximizing the performance of the multimodal model.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https://github.com/danielegrandi-adsk/IDETC23-Autodesk-hackathon/blob/main/Autodesk%20Hackathon%20Problem%20Statement%202023.pdf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 Random Forest: It builds decision trees on different samples and takes their majority vote for classification.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</a:t>
            </a:r>
            <a:r>
              <a:rPr lang="en"/>
              <a:t>rid search systematically tries out different combinations of hyperparameters to find the best setup for optimal model performance, such as number of trees, maximum depth, number of features, etc. → Can be computationally expensive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Interpretation of precision, recall, f1-score, support (n)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Precision: Percentage of correct positive predictions relative to total positive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Recall: Percentage of correct positive predictions relative to total actual positives.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3. F1 Score: A weighted harmonic mean of precision and recall. The closer to 1, the better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	F1 Score: 2 * (Precision * Recall) / (Precision + Recall)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a558e0c7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75a558e0c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 Random Forest: It builds decision trees on different samples and takes their majority vote for classification.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Grid search systematically tries out different combinations of hyperparameters to find the best setup for optimal model performance, such as number of trees, maximum depth, number of features, etc. → Can be computationally expensive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Interpretation of precision, recall, f1-score, support (n)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Precision: Percentage of correct positive predictions relative to total positive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Recall: Percentage of correct positive predictions relative to total actual positives.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3. F1 Score: A weighted harmonic mean of precision and recall. The closer to 1, the better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	F1 Score: 2 * (Precision * Recall) / (Precision + Recall)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7" name="Google Shape;67;p3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9" name="Google Shape;79;p3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2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2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7" name="Google Shape;37;p2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2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8" name="Google Shape;48;p2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2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2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4.jp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25"/>
            <a:ext cx="9144001" cy="51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5a558e0c7_1_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1: </a:t>
            </a:r>
            <a:r>
              <a:rPr b="1" lang="en" sz="2800"/>
              <a:t>Random Forest</a:t>
            </a:r>
            <a:endParaRPr b="1" sz="2800"/>
          </a:p>
        </p:txBody>
      </p:sp>
      <p:sp>
        <p:nvSpPr>
          <p:cNvPr id="172" name="Google Shape;172;g275a558e0c7_1_14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3" name="Google Shape;173;g275a558e0c7_1_14"/>
          <p:cNvCxnSpPr/>
          <p:nvPr/>
        </p:nvCxnSpPr>
        <p:spPr>
          <a:xfrm flipH="1" rot="10800000">
            <a:off x="4353711" y="29329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g275a558e0c7_1_14"/>
          <p:cNvSpPr txBox="1"/>
          <p:nvPr/>
        </p:nvSpPr>
        <p:spPr>
          <a:xfrm>
            <a:off x="5109238" y="47982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grid 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g275a558e0c7_1_14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791125" y="1488075"/>
            <a:ext cx="3328415" cy="331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75a558e0c7_1_14"/>
          <p:cNvPicPr preferRelativeResize="0"/>
          <p:nvPr/>
        </p:nvPicPr>
        <p:blipFill rotWithShape="1">
          <a:blip r:embed="rId4">
            <a:alphaModFix/>
          </a:blip>
          <a:srcRect b="0" l="19354" r="0" t="0"/>
          <a:stretch/>
        </p:blipFill>
        <p:spPr>
          <a:xfrm>
            <a:off x="5131373" y="1506900"/>
            <a:ext cx="3328416" cy="331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75a558e0c7_1_14"/>
          <p:cNvPicPr preferRelativeResize="0"/>
          <p:nvPr/>
        </p:nvPicPr>
        <p:blipFill rotWithShape="1">
          <a:blip r:embed="rId5">
            <a:alphaModFix/>
          </a:blip>
          <a:srcRect b="1296" l="0" r="388" t="2669"/>
          <a:stretch/>
        </p:blipFill>
        <p:spPr>
          <a:xfrm>
            <a:off x="4587925" y="100675"/>
            <a:ext cx="4244375" cy="138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g275a558e0c7_1_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2: KNN</a:t>
            </a:r>
            <a:endParaRPr b="1"/>
          </a:p>
        </p:txBody>
      </p:sp>
      <p:sp>
        <p:nvSpPr>
          <p:cNvPr id="184" name="Google Shape;184;p11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418079" y="1608775"/>
            <a:ext cx="39405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8020" t="0"/>
          <a:stretch/>
        </p:blipFill>
        <p:spPr>
          <a:xfrm>
            <a:off x="860225" y="1380175"/>
            <a:ext cx="3328417" cy="331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5a558e0c7_0_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2: KNN</a:t>
            </a:r>
            <a:endParaRPr b="1"/>
          </a:p>
        </p:txBody>
      </p:sp>
      <p:sp>
        <p:nvSpPr>
          <p:cNvPr id="193" name="Google Shape;193;g275a558e0c7_0_79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g275a558e0c7_0_79"/>
          <p:cNvSpPr txBox="1"/>
          <p:nvPr/>
        </p:nvSpPr>
        <p:spPr>
          <a:xfrm>
            <a:off x="418079" y="1608775"/>
            <a:ext cx="39405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g275a558e0c7_0_79"/>
          <p:cNvCxnSpPr/>
          <p:nvPr/>
        </p:nvCxnSpPr>
        <p:spPr>
          <a:xfrm flipH="1" rot="10800000">
            <a:off x="4429911" y="30091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" name="Google Shape;196;g275a558e0c7_0_79"/>
          <p:cNvSpPr txBox="1"/>
          <p:nvPr/>
        </p:nvSpPr>
        <p:spPr>
          <a:xfrm>
            <a:off x="5217438" y="4782525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Specify weights='distance'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g275a558e0c7_0_79"/>
          <p:cNvPicPr preferRelativeResize="0"/>
          <p:nvPr/>
        </p:nvPicPr>
        <p:blipFill rotWithShape="1">
          <a:blip r:embed="rId3">
            <a:alphaModFix/>
          </a:blip>
          <a:srcRect b="0" l="0" r="8020" t="0"/>
          <a:stretch/>
        </p:blipFill>
        <p:spPr>
          <a:xfrm>
            <a:off x="860225" y="1532575"/>
            <a:ext cx="3328417" cy="33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75a558e0c7_0_79"/>
          <p:cNvPicPr preferRelativeResize="0"/>
          <p:nvPr/>
        </p:nvPicPr>
        <p:blipFill rotWithShape="1">
          <a:blip r:embed="rId4">
            <a:alphaModFix/>
          </a:blip>
          <a:srcRect b="0" l="19646" r="0" t="2305"/>
          <a:stretch/>
        </p:blipFill>
        <p:spPr>
          <a:xfrm>
            <a:off x="5217450" y="1608775"/>
            <a:ext cx="3295123" cy="32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75a558e0c7_0_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59192f81a_0_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2: KNN</a:t>
            </a:r>
            <a:endParaRPr b="1"/>
          </a:p>
        </p:txBody>
      </p:sp>
      <p:sp>
        <p:nvSpPr>
          <p:cNvPr id="205" name="Google Shape;205;g2759192f81a_0_48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g2759192f81a_0_48"/>
          <p:cNvSpPr txBox="1"/>
          <p:nvPr/>
        </p:nvSpPr>
        <p:spPr>
          <a:xfrm>
            <a:off x="418079" y="1608775"/>
            <a:ext cx="39405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g2759192f81a_0_48"/>
          <p:cNvCxnSpPr/>
          <p:nvPr/>
        </p:nvCxnSpPr>
        <p:spPr>
          <a:xfrm flipH="1" rot="10800000">
            <a:off x="4429911" y="30091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g2759192f81a_0_48"/>
          <p:cNvSpPr txBox="1"/>
          <p:nvPr/>
        </p:nvSpPr>
        <p:spPr>
          <a:xfrm>
            <a:off x="5217438" y="4782525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Specify weights='distance'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g2759192f81a_0_48"/>
          <p:cNvPicPr preferRelativeResize="0"/>
          <p:nvPr/>
        </p:nvPicPr>
        <p:blipFill rotWithShape="1">
          <a:blip r:embed="rId3">
            <a:alphaModFix/>
          </a:blip>
          <a:srcRect b="0" l="0" r="8020" t="0"/>
          <a:stretch/>
        </p:blipFill>
        <p:spPr>
          <a:xfrm>
            <a:off x="860225" y="1532575"/>
            <a:ext cx="3328417" cy="33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759192f81a_0_48"/>
          <p:cNvPicPr preferRelativeResize="0"/>
          <p:nvPr/>
        </p:nvPicPr>
        <p:blipFill rotWithShape="1">
          <a:blip r:embed="rId4">
            <a:alphaModFix/>
          </a:blip>
          <a:srcRect b="2822" l="0" r="1019" t="2784"/>
          <a:stretch/>
        </p:blipFill>
        <p:spPr>
          <a:xfrm>
            <a:off x="4110925" y="128125"/>
            <a:ext cx="4217524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g2759192f81a_0_48"/>
          <p:cNvPicPr preferRelativeResize="0"/>
          <p:nvPr/>
        </p:nvPicPr>
        <p:blipFill rotWithShape="1">
          <a:blip r:embed="rId5">
            <a:alphaModFix/>
          </a:blip>
          <a:srcRect b="0" l="19646" r="0" t="2305"/>
          <a:stretch/>
        </p:blipFill>
        <p:spPr>
          <a:xfrm>
            <a:off x="5217450" y="1608775"/>
            <a:ext cx="3295123" cy="32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759192f81a_0_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Parameter Importance Analysis</a:t>
            </a:r>
            <a:endParaRPr b="1"/>
          </a:p>
        </p:txBody>
      </p:sp>
      <p:sp>
        <p:nvSpPr>
          <p:cNvPr id="218" name="Google Shape;218;p13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1" y="1352200"/>
            <a:ext cx="4047100" cy="29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5a558e0c7_0_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Parameter Importance Analysis</a:t>
            </a:r>
            <a:endParaRPr b="1"/>
          </a:p>
        </p:txBody>
      </p:sp>
      <p:sp>
        <p:nvSpPr>
          <p:cNvPr id="226" name="Google Shape;226;g275a558e0c7_0_37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g275a558e0c7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1" y="1352200"/>
            <a:ext cx="4047100" cy="29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75a558e0c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50" y="1361470"/>
            <a:ext cx="3014424" cy="2420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g275a558e0c7_0_37"/>
          <p:cNvCxnSpPr/>
          <p:nvPr/>
        </p:nvCxnSpPr>
        <p:spPr>
          <a:xfrm>
            <a:off x="4279850" y="2360625"/>
            <a:ext cx="10653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g275a558e0c7_0_37"/>
          <p:cNvSpPr/>
          <p:nvPr/>
        </p:nvSpPr>
        <p:spPr>
          <a:xfrm>
            <a:off x="3757500" y="1602550"/>
            <a:ext cx="523500" cy="25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75a558e0c7_0_37"/>
          <p:cNvSpPr/>
          <p:nvPr/>
        </p:nvSpPr>
        <p:spPr>
          <a:xfrm>
            <a:off x="5334250" y="1295400"/>
            <a:ext cx="3359700" cy="25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5a558e0c7_0_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38" name="Google Shape;238;p12"/>
          <p:cNvSpPr txBox="1"/>
          <p:nvPr>
            <p:ph idx="4294967295" type="body"/>
          </p:nvPr>
        </p:nvSpPr>
        <p:spPr>
          <a:xfrm>
            <a:off x="-4385955" y="490325"/>
            <a:ext cx="3928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Convolutional</a:t>
            </a:r>
            <a:r>
              <a:rPr lang="en">
                <a:solidFill>
                  <a:schemeClr val="lt1"/>
                </a:solidFill>
              </a:rPr>
              <a:t> Neural Network (CNN)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12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620925"/>
            <a:ext cx="3886501" cy="317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 txBox="1"/>
          <p:nvPr/>
        </p:nvSpPr>
        <p:spPr>
          <a:xfrm>
            <a:off x="1074750" y="46936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1: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(3,3)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5a558e0c7_0_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48" name="Google Shape;248;g275a558e0c7_0_90"/>
          <p:cNvSpPr txBox="1"/>
          <p:nvPr>
            <p:ph idx="4294967295" type="body"/>
          </p:nvPr>
        </p:nvSpPr>
        <p:spPr>
          <a:xfrm>
            <a:off x="-4385955" y="490325"/>
            <a:ext cx="3928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Convolutional Neural Network (CNN)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g275a558e0c7_0_90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0" name="Google Shape;250;g275a558e0c7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620925"/>
            <a:ext cx="3886501" cy="317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75a558e0c7_0_90"/>
          <p:cNvSpPr txBox="1"/>
          <p:nvPr/>
        </p:nvSpPr>
        <p:spPr>
          <a:xfrm>
            <a:off x="1074750" y="46936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1: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(3,3)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275a558e0c7_0_90"/>
          <p:cNvSpPr txBox="1"/>
          <p:nvPr/>
        </p:nvSpPr>
        <p:spPr>
          <a:xfrm>
            <a:off x="5805625" y="47210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2: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(5,5)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275a558e0c7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675" y="1601625"/>
            <a:ext cx="3966400" cy="3217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275a558e0c7_0_90"/>
          <p:cNvCxnSpPr/>
          <p:nvPr/>
        </p:nvCxnSpPr>
        <p:spPr>
          <a:xfrm flipH="1" rot="10800000">
            <a:off x="4208261" y="279103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g275a558e0c7_0_9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5a558e0c7_0_1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61" name="Google Shape;261;g275a558e0c7_0_102"/>
          <p:cNvSpPr txBox="1"/>
          <p:nvPr>
            <p:ph idx="4294967295" type="body"/>
          </p:nvPr>
        </p:nvSpPr>
        <p:spPr>
          <a:xfrm>
            <a:off x="-4385955" y="490325"/>
            <a:ext cx="3928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Convolutional Neural Network (CNN)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g275a558e0c7_0_102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g275a558e0c7_0_102"/>
          <p:cNvSpPr txBox="1"/>
          <p:nvPr/>
        </p:nvSpPr>
        <p:spPr>
          <a:xfrm>
            <a:off x="1074750" y="46936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1: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(3,3)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275a558e0c7_0_102"/>
          <p:cNvSpPr txBox="1"/>
          <p:nvPr/>
        </p:nvSpPr>
        <p:spPr>
          <a:xfrm>
            <a:off x="5805625" y="47210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2: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(5,5)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Google Shape;265;g275a558e0c7_0_102"/>
          <p:cNvCxnSpPr/>
          <p:nvPr/>
        </p:nvCxnSpPr>
        <p:spPr>
          <a:xfrm flipH="1" rot="10800000">
            <a:off x="4284461" y="279103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6" name="Google Shape;266;g275a558e0c7_0_102"/>
          <p:cNvPicPr preferRelativeResize="0"/>
          <p:nvPr/>
        </p:nvPicPr>
        <p:blipFill rotWithShape="1">
          <a:blip r:embed="rId3">
            <a:alphaModFix/>
          </a:blip>
          <a:srcRect b="0" l="0" r="0" t="2856"/>
          <a:stretch/>
        </p:blipFill>
        <p:spPr>
          <a:xfrm>
            <a:off x="315088" y="1639476"/>
            <a:ext cx="3824362" cy="30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75a558e0c7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250" y="1613575"/>
            <a:ext cx="3791899" cy="30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75a558e0c7_0_102"/>
          <p:cNvPicPr preferRelativeResize="0"/>
          <p:nvPr/>
        </p:nvPicPr>
        <p:blipFill rotWithShape="1">
          <a:blip r:embed="rId5">
            <a:alphaModFix/>
          </a:blip>
          <a:srcRect b="2910" l="1008" r="1057" t="2901"/>
          <a:stretch/>
        </p:blipFill>
        <p:spPr>
          <a:xfrm>
            <a:off x="4182525" y="173900"/>
            <a:ext cx="4173374" cy="136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g275a558e0c7_0_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5a558e0c7_0_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75" name="Google Shape;275;g275a558e0c7_0_8"/>
          <p:cNvSpPr txBox="1"/>
          <p:nvPr>
            <p:ph idx="4294967295" type="body"/>
          </p:nvPr>
        </p:nvSpPr>
        <p:spPr>
          <a:xfrm>
            <a:off x="28789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g275a558e0c7_0_8"/>
          <p:cNvSpPr txBox="1"/>
          <p:nvPr/>
        </p:nvSpPr>
        <p:spPr>
          <a:xfrm>
            <a:off x="407000" y="1246350"/>
            <a:ext cx="3439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Challenges in training this model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275a558e0c7_0_8"/>
          <p:cNvPicPr preferRelativeResize="0"/>
          <p:nvPr/>
        </p:nvPicPr>
        <p:blipFill rotWithShape="1">
          <a:blip r:embed="rId3">
            <a:alphaModFix/>
          </a:blip>
          <a:srcRect b="0" l="39360" r="0" t="0"/>
          <a:stretch/>
        </p:blipFill>
        <p:spPr>
          <a:xfrm>
            <a:off x="183300" y="1765950"/>
            <a:ext cx="1293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75a558e0c7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450" y="1994496"/>
            <a:ext cx="108525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75a558e0c7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350" y="1669138"/>
            <a:ext cx="1496550" cy="1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75a558e0c7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00" y="-24717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75a558e0c7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000" y="-49435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75a558e0c7_0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300" y="3556025"/>
            <a:ext cx="1496550" cy="1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75a558e0c7_0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3550" y="-46324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75a558e0c7_0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8800" y="-28099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75a558e0c7_0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1525" y="1904750"/>
            <a:ext cx="1651275" cy="1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75a558e0c7_0_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46338" y="3165700"/>
            <a:ext cx="1753625" cy="17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75a558e0c7_0_8"/>
          <p:cNvSpPr txBox="1"/>
          <p:nvPr/>
        </p:nvSpPr>
        <p:spPr>
          <a:xfrm>
            <a:off x="5709675" y="1329200"/>
            <a:ext cx="33492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Contain similar shapes of geometry in different materials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camera setting of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given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.png pictures are not similar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Additional image-preprocessing may be useful to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Each CNN model took very long to train (over 16 min) compared to other model methods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g275a558e0c7_0_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600">
                <a:latin typeface="Arial Black"/>
                <a:ea typeface="Arial Black"/>
                <a:cs typeface="Arial Black"/>
                <a:sym typeface="Arial Black"/>
              </a:rPr>
              <a:t>Autodesk Problem 1: </a:t>
            </a:r>
            <a:endParaRPr sz="3600"/>
          </a:p>
        </p:txBody>
      </p:sp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Automating material selection based on assembly and geometry setting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98106" y="708872"/>
            <a:ext cx="4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August 20, 2023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660600" y="2688775"/>
            <a:ext cx="79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207035" y="410000"/>
            <a:ext cx="8824822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Challenges and Key Learning</a:t>
            </a:r>
            <a:endParaRPr b="1"/>
          </a:p>
        </p:txBody>
      </p:sp>
      <p:grpSp>
        <p:nvGrpSpPr>
          <p:cNvPr id="294" name="Google Shape;294;p14"/>
          <p:cNvGrpSpPr/>
          <p:nvPr/>
        </p:nvGrpSpPr>
        <p:grpSpPr>
          <a:xfrm>
            <a:off x="431925" y="1304875"/>
            <a:ext cx="3777766" cy="3416400"/>
            <a:chOff x="431925" y="1304875"/>
            <a:chExt cx="2628925" cy="3416400"/>
          </a:xfrm>
        </p:grpSpPr>
        <p:sp>
          <p:nvSpPr>
            <p:cNvPr id="295" name="Google Shape;295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14"/>
          <p:cNvSpPr txBox="1"/>
          <p:nvPr>
            <p:ph idx="4294967295" type="body"/>
          </p:nvPr>
        </p:nvSpPr>
        <p:spPr>
          <a:xfrm>
            <a:off x="508325" y="1850300"/>
            <a:ext cx="35802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The ensemble of multimodal framework may not apply well, given our selected models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Difficulties in finding features with reasonable correlation to the target feature</a:t>
            </a:r>
            <a:endParaRPr sz="1600"/>
          </a:p>
        </p:txBody>
      </p:sp>
      <p:grpSp>
        <p:nvGrpSpPr>
          <p:cNvPr id="299" name="Google Shape;299;p14"/>
          <p:cNvGrpSpPr/>
          <p:nvPr/>
        </p:nvGrpSpPr>
        <p:grpSpPr>
          <a:xfrm>
            <a:off x="4934309" y="1304875"/>
            <a:ext cx="3910741" cy="3416400"/>
            <a:chOff x="6212550" y="1304875"/>
            <a:chExt cx="2632500" cy="3416400"/>
          </a:xfrm>
        </p:grpSpPr>
        <p:sp>
          <p:nvSpPr>
            <p:cNvPr id="300" name="Google Shape;300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14"/>
          <p:cNvSpPr txBox="1"/>
          <p:nvPr>
            <p:ph idx="4294967295" type="body"/>
          </p:nvPr>
        </p:nvSpPr>
        <p:spPr>
          <a:xfrm>
            <a:off x="5033175" y="1319211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Key Learning items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14"/>
          <p:cNvSpPr txBox="1"/>
          <p:nvPr>
            <p:ph idx="4294967295" type="body"/>
          </p:nvPr>
        </p:nvSpPr>
        <p:spPr>
          <a:xfrm>
            <a:off x="5033175" y="1850300"/>
            <a:ext cx="37779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One model performs significantly better than the others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Add more parameters to the better performing model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Add other models</a:t>
            </a:r>
            <a:endParaRPr sz="1600"/>
          </a:p>
          <a:p>
            <a:pPr indent="0" lvl="0" marL="914400" rtl="0" algn="l">
              <a:lnSpc>
                <a:spcPct val="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Brainstorming about feature selection and processing could guide us in a better start of feature searching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304" name="Google Shape;304;p14"/>
          <p:cNvCxnSpPr/>
          <p:nvPr/>
        </p:nvCxnSpPr>
        <p:spPr>
          <a:xfrm flipH="1" rot="10800000">
            <a:off x="4315461" y="2124447"/>
            <a:ext cx="513078" cy="254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5" name="Google Shape;305;p14"/>
          <p:cNvCxnSpPr/>
          <p:nvPr/>
        </p:nvCxnSpPr>
        <p:spPr>
          <a:xfrm flipH="1" rot="10800000">
            <a:off x="4315636" y="3744350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6" name="Google Shape;306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59192f81a_0_1"/>
          <p:cNvSpPr txBox="1"/>
          <p:nvPr>
            <p:ph type="title"/>
          </p:nvPr>
        </p:nvSpPr>
        <p:spPr>
          <a:xfrm>
            <a:off x="442050" y="336975"/>
            <a:ext cx="82158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600"/>
              <a:t>Future Work: </a:t>
            </a:r>
            <a:br>
              <a:rPr b="1" lang="en" sz="3600"/>
            </a:br>
            <a:r>
              <a:rPr b="1" lang="en" sz="3600"/>
              <a:t>Multimodal Data Fusion Investigation</a:t>
            </a:r>
            <a:endParaRPr b="1" sz="3600"/>
          </a:p>
        </p:txBody>
      </p:sp>
      <p:sp>
        <p:nvSpPr>
          <p:cNvPr id="312" name="Google Shape;312;g2759192f81a_0_1"/>
          <p:cNvSpPr txBox="1"/>
          <p:nvPr/>
        </p:nvSpPr>
        <p:spPr>
          <a:xfrm>
            <a:off x="-3600" y="1431400"/>
            <a:ext cx="9144000" cy="37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g2759192f81a_0_1"/>
          <p:cNvSpPr txBox="1"/>
          <p:nvPr>
            <p:ph idx="4294967295" type="body"/>
          </p:nvPr>
        </p:nvSpPr>
        <p:spPr>
          <a:xfrm>
            <a:off x="442050" y="1506450"/>
            <a:ext cx="347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Late Fusion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4" name="Google Shape;314;g2759192f81a_0_1"/>
          <p:cNvSpPr txBox="1"/>
          <p:nvPr>
            <p:ph idx="4294967295" type="body"/>
          </p:nvPr>
        </p:nvSpPr>
        <p:spPr>
          <a:xfrm>
            <a:off x="442050" y="3436400"/>
            <a:ext cx="347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Early Fusion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5" name="Google Shape;315;g2759192f81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663" y="3309900"/>
            <a:ext cx="4288575" cy="1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2759192f81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88" y="1431400"/>
            <a:ext cx="4083622" cy="1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2759192f81a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073" y="1431398"/>
            <a:ext cx="4446394" cy="175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g2759192f81a_0_1"/>
          <p:cNvCxnSpPr>
            <a:stCxn id="312" idx="1"/>
            <a:endCxn id="312" idx="3"/>
          </p:cNvCxnSpPr>
          <p:nvPr/>
        </p:nvCxnSpPr>
        <p:spPr>
          <a:xfrm>
            <a:off x="-3600" y="328750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19" name="Google Shape;319;g2759192f81a_0_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you!</a:t>
            </a:r>
            <a:br>
              <a:rPr lang="en"/>
            </a:br>
            <a:r>
              <a:rPr lang="en"/>
              <a:t>Q&amp;A</a:t>
            </a:r>
            <a:endParaRPr/>
          </a:p>
        </p:txBody>
      </p:sp>
      <p:sp>
        <p:nvSpPr>
          <p:cNvPr id="325" name="Google Shape;325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247200" y="49400"/>
            <a:ext cx="40452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000"/>
              <a:t>Table of Contents</a:t>
            </a:r>
            <a:endParaRPr b="1" sz="3000"/>
          </a:p>
        </p:txBody>
      </p:sp>
      <p:sp>
        <p:nvSpPr>
          <p:cNvPr id="105" name="Google Shape;105;p3"/>
          <p:cNvSpPr txBox="1"/>
          <p:nvPr>
            <p:ph idx="1" type="subTitle"/>
          </p:nvPr>
        </p:nvSpPr>
        <p:spPr>
          <a:xfrm>
            <a:off x="0" y="1172300"/>
            <a:ext cx="47418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Our team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Problem statement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Proposed Framework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Primary Results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Challenges and Key Learning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Future 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1020" y="1343285"/>
            <a:ext cx="3892262" cy="316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leaning on a railing&#10;&#10;Description automatically generated" id="112" name="Google Shape;112;p4"/>
          <p:cNvPicPr preferRelativeResize="0"/>
          <p:nvPr/>
        </p:nvPicPr>
        <p:blipFill rotWithShape="1">
          <a:blip r:embed="rId3">
            <a:alphaModFix/>
          </a:blip>
          <a:srcRect b="2123" l="0" r="3" t="0"/>
          <a:stretch/>
        </p:blipFill>
        <p:spPr>
          <a:xfrm>
            <a:off x="1031193" y="1285439"/>
            <a:ext cx="3190676" cy="3123020"/>
          </a:xfrm>
          <a:custGeom>
            <a:rect b="b" l="l" r="r" t="t"/>
            <a:pathLst>
              <a:path extrusionOk="0" h="4649163" w="4749880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erson standing on a mountain&#10;&#10;Description automatically generated"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-1" t="30814"/>
          <a:stretch/>
        </p:blipFill>
        <p:spPr>
          <a:xfrm>
            <a:off x="4922133" y="1362636"/>
            <a:ext cx="3218112" cy="2968625"/>
          </a:xfrm>
          <a:custGeom>
            <a:rect b="b" l="l" r="r" t="t"/>
            <a:pathLst>
              <a:path extrusionOk="0" h="4419318" w="4790724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1243226" y="4408459"/>
            <a:ext cx="2766609" cy="596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Bam Thongmak</a:t>
            </a:r>
            <a:b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pt8527@utexas.edu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5147884" y="4408459"/>
            <a:ext cx="2766609" cy="596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Pat Wongwiset</a:t>
            </a:r>
            <a:b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pat_wongwiset@utexas.edu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2905" y="274237"/>
            <a:ext cx="2757340" cy="748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47199" y="49400"/>
            <a:ext cx="5135705" cy="11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Team: CyberPATH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207025" y="410000"/>
            <a:ext cx="8985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Problem Statement: Automating material selection</a:t>
            </a:r>
            <a:endParaRPr b="1"/>
          </a:p>
        </p:txBody>
      </p:sp>
      <p:grpSp>
        <p:nvGrpSpPr>
          <p:cNvPr id="124" name="Google Shape;124;p5"/>
          <p:cNvGrpSpPr/>
          <p:nvPr/>
        </p:nvGrpSpPr>
        <p:grpSpPr>
          <a:xfrm>
            <a:off x="431925" y="1304874"/>
            <a:ext cx="3915788" cy="2671903"/>
            <a:chOff x="431925" y="1304874"/>
            <a:chExt cx="2628925" cy="3416401"/>
          </a:xfrm>
        </p:grpSpPr>
        <p:sp>
          <p:nvSpPr>
            <p:cNvPr id="125" name="Google Shape;125;p5"/>
            <p:cNvSpPr txBox="1"/>
            <p:nvPr/>
          </p:nvSpPr>
          <p:spPr>
            <a:xfrm>
              <a:off x="431925" y="1304874"/>
              <a:ext cx="2628900" cy="69740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5"/>
          <p:cNvSpPr txBox="1"/>
          <p:nvPr>
            <p:ph idx="4294967295" type="body"/>
          </p:nvPr>
        </p:nvSpPr>
        <p:spPr>
          <a:xfrm>
            <a:off x="508324" y="1850300"/>
            <a:ext cx="3658233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 sz="1600"/>
              <a:t>Determine appropriate material to satisfy its function and design requirement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 sz="1600"/>
              <a:t>Improve overall quality, durability, and reliability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grpSp>
        <p:nvGrpSpPr>
          <p:cNvPr id="129" name="Google Shape;129;p5"/>
          <p:cNvGrpSpPr/>
          <p:nvPr/>
        </p:nvGrpSpPr>
        <p:grpSpPr>
          <a:xfrm>
            <a:off x="4796289" y="1304875"/>
            <a:ext cx="4048761" cy="2671902"/>
            <a:chOff x="6212550" y="1304875"/>
            <a:chExt cx="2632500" cy="3416400"/>
          </a:xfrm>
        </p:grpSpPr>
        <p:sp>
          <p:nvSpPr>
            <p:cNvPr id="130" name="Google Shape;130;p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6212550" y="1304875"/>
              <a:ext cx="2632500" cy="69740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5"/>
          <p:cNvSpPr txBox="1"/>
          <p:nvPr>
            <p:ph idx="4294967295" type="body"/>
          </p:nvPr>
        </p:nvSpPr>
        <p:spPr>
          <a:xfrm>
            <a:off x="5033175" y="1319211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5"/>
          <p:cNvSpPr txBox="1"/>
          <p:nvPr>
            <p:ph idx="4294967295" type="body"/>
          </p:nvPr>
        </p:nvSpPr>
        <p:spPr>
          <a:xfrm>
            <a:off x="5033174" y="1850300"/>
            <a:ext cx="3678863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 sz="1600"/>
              <a:t>Leverage historical designs to provide material suggestions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oto Sans Symbols"/>
              <a:buChar char="❑"/>
            </a:pPr>
            <a:r>
              <a:rPr lang="en" sz="1600"/>
              <a:t>Suggest better performing alternatives </a:t>
            </a:r>
            <a:endParaRPr sz="1600"/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311700" y="282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Proposed Framework</a:t>
            </a:r>
            <a:endParaRPr b="1"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9050"/>
            <a:ext cx="8839202" cy="390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Primary Results</a:t>
            </a:r>
            <a:endParaRPr b="1"/>
          </a:p>
        </p:txBody>
      </p:sp>
      <p:sp>
        <p:nvSpPr>
          <p:cNvPr id="147" name="Google Shape;147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1: </a:t>
            </a:r>
            <a:r>
              <a:rPr b="1" lang="en" sz="2800"/>
              <a:t>Random Forest</a:t>
            </a:r>
            <a:endParaRPr b="1" sz="2800"/>
          </a:p>
        </p:txBody>
      </p:sp>
      <p:sp>
        <p:nvSpPr>
          <p:cNvPr id="153" name="Google Shape;153;p10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791125" y="1488075"/>
            <a:ext cx="3328415" cy="331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5a558e0c7_1_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1: </a:t>
            </a:r>
            <a:r>
              <a:rPr b="1" lang="en" sz="2800"/>
              <a:t>Random Forest</a:t>
            </a:r>
            <a:endParaRPr b="1" sz="2800"/>
          </a:p>
        </p:txBody>
      </p:sp>
      <p:sp>
        <p:nvSpPr>
          <p:cNvPr id="161" name="Google Shape;161;g275a558e0c7_1_4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2" name="Google Shape;162;g275a558e0c7_1_4"/>
          <p:cNvCxnSpPr/>
          <p:nvPr/>
        </p:nvCxnSpPr>
        <p:spPr>
          <a:xfrm flipH="1" rot="10800000">
            <a:off x="4353711" y="29329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g275a558e0c7_1_4"/>
          <p:cNvSpPr txBox="1"/>
          <p:nvPr/>
        </p:nvSpPr>
        <p:spPr>
          <a:xfrm>
            <a:off x="5109238" y="47982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grid 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g275a558e0c7_1_4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791125" y="1488075"/>
            <a:ext cx="3328415" cy="331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5a558e0c7_1_4"/>
          <p:cNvPicPr preferRelativeResize="0"/>
          <p:nvPr/>
        </p:nvPicPr>
        <p:blipFill rotWithShape="1">
          <a:blip r:embed="rId4">
            <a:alphaModFix/>
          </a:blip>
          <a:srcRect b="0" l="19354" r="0" t="0"/>
          <a:stretch/>
        </p:blipFill>
        <p:spPr>
          <a:xfrm>
            <a:off x="5131373" y="1506900"/>
            <a:ext cx="3328416" cy="331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75a558e0c7_1_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